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custDataLst>
    <p:tags r:id="rId3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5117" y="302006"/>
            <a:ext cx="6962202" cy="100958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934714" y="10131208"/>
            <a:ext cx="105790" cy="5250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53084" y="543807"/>
            <a:ext cx="1468156" cy="738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University </a:t>
            </a:r>
            <a:r>
              <a:rPr sz="1200" i="1" spc="-30">
                <a:solidFill>
                  <a:srgbClr val="000000"/>
                </a:solidFill>
                <a:latin typeface="Monotype Corsiva"/>
                <a:cs typeface="Monotype Corsiva"/>
              </a:rPr>
              <a:t>of</a:t>
            </a:r>
            <a:r>
              <a:rPr sz="1200" i="1" spc="56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Diyala</a:t>
            </a:r>
          </a:p>
          <a:p>
            <a:pPr marL="0" marR="0">
              <a:lnSpc>
                <a:spcPts val="1275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Engineering College</a:t>
            </a:r>
          </a:p>
          <a:p>
            <a:pPr marL="0" marR="0">
              <a:lnSpc>
                <a:spcPts val="1311"/>
              </a:lnSpc>
              <a:spcBef>
                <a:spcPts val="116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Electronic Department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947186" y="543807"/>
            <a:ext cx="2390994" cy="738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738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 spc="-14">
                <a:solidFill>
                  <a:srgbClr val="000000"/>
                </a:solidFill>
                <a:latin typeface="Monotype Corsiva"/>
                <a:cs typeface="Monotype Corsiva"/>
              </a:rPr>
              <a:t>Electrical</a:t>
            </a:r>
            <a:r>
              <a:rPr sz="1200" i="1" spc="6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Engineering Fundamentals</a:t>
            </a:r>
          </a:p>
          <a:p>
            <a:pPr marL="54" marR="0">
              <a:lnSpc>
                <a:spcPts val="1275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1st</a:t>
            </a:r>
            <a:r>
              <a:rPr sz="1200" i="1" spc="-43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 spc="23">
                <a:solidFill>
                  <a:srgbClr val="000000"/>
                </a:solidFill>
                <a:latin typeface="Monotype Corsiva"/>
                <a:cs typeface="Monotype Corsiva"/>
              </a:rPr>
              <a:t>Class</a:t>
            </a:r>
          </a:p>
          <a:p>
            <a:pPr marL="0" marR="0">
              <a:lnSpc>
                <a:spcPts val="1311"/>
              </a:lnSpc>
              <a:spcBef>
                <a:spcPts val="116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Asst., Lecturer</a:t>
            </a:r>
            <a:r>
              <a:rPr sz="1200" i="1" spc="-25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:</a:t>
            </a:r>
            <a:r>
              <a:rPr sz="1200" i="1" spc="23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 spc="-14">
                <a:solidFill>
                  <a:srgbClr val="000000"/>
                </a:solidFill>
                <a:latin typeface="Monotype Corsiva"/>
                <a:cs typeface="Monotype Corsiva"/>
              </a:rPr>
              <a:t>Wisam</a:t>
            </a:r>
            <a:r>
              <a:rPr sz="1200" i="1" spc="52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 spc="-15">
                <a:solidFill>
                  <a:srgbClr val="000000"/>
                </a:solidFill>
                <a:latin typeface="Monotype Corsiva"/>
                <a:cs typeface="Monotype Corsiva"/>
              </a:rPr>
              <a:t>N.</a:t>
            </a:r>
            <a:r>
              <a:rPr sz="1200" i="1" spc="83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AL-Obaidi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132875" y="887089"/>
            <a:ext cx="1163440" cy="395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Year</a:t>
            </a:r>
            <a:r>
              <a:rPr sz="1200" i="1" spc="51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(2013-2014)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43559" y="1341492"/>
            <a:ext cx="4492703" cy="1106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0"/>
              </a:lnSpc>
              <a:spcBef>
                <a:spcPct val="0"/>
              </a:spcBef>
              <a:spcAft>
                <a:spcPct val="0"/>
              </a:spcAft>
            </a:pPr>
            <a:r>
              <a:rPr sz="1450" b="1" spc="-31">
                <a:solidFill>
                  <a:srgbClr val="ED008D"/>
                </a:solidFill>
                <a:latin typeface="Times New Roman"/>
                <a:cs typeface="Times New Roman"/>
              </a:rPr>
              <a:t>Example</a:t>
            </a:r>
            <a:r>
              <a:rPr sz="1450" b="1" spc="82">
                <a:solidFill>
                  <a:srgbClr val="ED008D"/>
                </a:solidFill>
                <a:latin typeface="Times New Roman"/>
                <a:cs typeface="Times New Roman"/>
              </a:rPr>
              <a:t> </a:t>
            </a:r>
            <a:r>
              <a:rPr sz="1450" b="1" spc="25">
                <a:solidFill>
                  <a:srgbClr val="ED008D"/>
                </a:solidFill>
                <a:latin typeface="Times New Roman"/>
                <a:cs typeface="Times New Roman"/>
              </a:rPr>
              <a:t>2:</a:t>
            </a:r>
            <a:r>
              <a:rPr sz="1450" b="1" spc="-116">
                <a:solidFill>
                  <a:srgbClr val="ED008D"/>
                </a:solidFill>
                <a:latin typeface="Times New Roman"/>
                <a:cs typeface="Times New Roman"/>
              </a:rPr>
              <a:t> </a:t>
            </a:r>
            <a:r>
              <a:rPr sz="1450" spc="-37">
                <a:solidFill>
                  <a:srgbClr val="000000"/>
                </a:solidFill>
                <a:latin typeface="Times New Roman"/>
                <a:cs typeface="Times New Roman"/>
              </a:rPr>
              <a:t>Determine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 the</a:t>
            </a:r>
            <a:r>
              <a:rPr sz="145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23">
                <a:solidFill>
                  <a:srgbClr val="000000"/>
                </a:solidFill>
                <a:latin typeface="Times New Roman"/>
                <a:cs typeface="Times New Roman"/>
              </a:rPr>
              <a:t>value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23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50" spc="3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37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sz="1350" baseline="-15517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1350" spc="389" baseline="-155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4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45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17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45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18">
                <a:solidFill>
                  <a:srgbClr val="000000"/>
                </a:solidFill>
                <a:latin typeface="Times New Roman"/>
                <a:cs typeface="Times New Roman"/>
              </a:rPr>
              <a:t>draw</a:t>
            </a:r>
          </a:p>
          <a:p>
            <a:pPr marL="0" marR="0">
              <a:lnSpc>
                <a:spcPts val="1580"/>
              </a:lnSpc>
              <a:spcBef>
                <a:spcPct val="0"/>
              </a:spcBef>
              <a:spcAft>
                <a:spcPct val="0"/>
              </a:spcAft>
            </a:pPr>
            <a:r>
              <a:rPr sz="1450" spc="-30">
                <a:solidFill>
                  <a:srgbClr val="000000"/>
                </a:solidFill>
                <a:latin typeface="Times New Roman"/>
                <a:cs typeface="Times New Roman"/>
              </a:rPr>
              <a:t>maximum</a:t>
            </a:r>
            <a:r>
              <a:rPr sz="1450" spc="1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18">
                <a:solidFill>
                  <a:srgbClr val="000000"/>
                </a:solidFill>
                <a:latin typeface="Times New Roman"/>
                <a:cs typeface="Times New Roman"/>
              </a:rPr>
              <a:t>power</a:t>
            </a:r>
            <a:r>
              <a:rPr sz="1450" spc="2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14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50" spc="1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38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50" spc="2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14">
                <a:solidFill>
                  <a:srgbClr val="000000"/>
                </a:solidFill>
                <a:latin typeface="Times New Roman"/>
                <a:cs typeface="Times New Roman"/>
              </a:rPr>
              <a:t>rest</a:t>
            </a:r>
            <a:r>
              <a:rPr sz="1450" spc="2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23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50" spc="1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38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50" spc="2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21">
                <a:solidFill>
                  <a:srgbClr val="000000"/>
                </a:solidFill>
                <a:latin typeface="Times New Roman"/>
                <a:cs typeface="Times New Roman"/>
              </a:rPr>
              <a:t>circuit</a:t>
            </a:r>
            <a:r>
              <a:rPr sz="1450" spc="2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23">
                <a:solidFill>
                  <a:srgbClr val="000000"/>
                </a:solidFill>
                <a:latin typeface="Times New Roman"/>
                <a:cs typeface="Times New Roman"/>
              </a:rPr>
              <a:t>shown.</a:t>
            </a:r>
          </a:p>
          <a:p>
            <a:pPr marL="0" marR="0">
              <a:lnSpc>
                <a:spcPts val="1575"/>
              </a:lnSpc>
              <a:spcBef>
                <a:spcPct val="0"/>
              </a:spcBef>
              <a:spcAft>
                <a:spcPct val="0"/>
              </a:spcAft>
            </a:pPr>
            <a:r>
              <a:rPr sz="1450" spc="-15">
                <a:solidFill>
                  <a:srgbClr val="000000"/>
                </a:solidFill>
                <a:latin typeface="Times New Roman"/>
                <a:cs typeface="Times New Roman"/>
              </a:rPr>
              <a:t>Also</a:t>
            </a:r>
            <a:r>
              <a:rPr sz="145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sz="1450" spc="-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49">
                <a:solidFill>
                  <a:srgbClr val="000000"/>
                </a:solidFill>
                <a:latin typeface="Times New Roman"/>
                <a:cs typeface="Times New Roman"/>
              </a:rPr>
              <a:t>alc</a:t>
            </a:r>
            <a:r>
              <a:rPr sz="1450" spc="-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u</a:t>
            </a:r>
            <a:r>
              <a:rPr sz="1450" spc="-3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43">
                <a:solidFill>
                  <a:srgbClr val="000000"/>
                </a:solidFill>
                <a:latin typeface="Times New Roman"/>
                <a:cs typeface="Times New Roman"/>
              </a:rPr>
              <a:t>late</a:t>
            </a:r>
            <a:r>
              <a:rPr sz="145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5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37">
                <a:solidFill>
                  <a:srgbClr val="000000"/>
                </a:solidFill>
                <a:latin typeface="Times New Roman"/>
                <a:cs typeface="Times New Roman"/>
              </a:rPr>
              <a:t>ma</a:t>
            </a:r>
            <a:r>
              <a:rPr sz="1450" spc="-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x</a:t>
            </a:r>
            <a:r>
              <a:rPr sz="1450" spc="-3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38">
                <a:solidFill>
                  <a:srgbClr val="000000"/>
                </a:solidFill>
                <a:latin typeface="Times New Roman"/>
                <a:cs typeface="Times New Roman"/>
              </a:rPr>
              <a:t>imum</a:t>
            </a:r>
            <a:r>
              <a:rPr sz="145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20">
                <a:solidFill>
                  <a:srgbClr val="000000"/>
                </a:solidFill>
                <a:latin typeface="Times New Roman"/>
                <a:cs typeface="Times New Roman"/>
              </a:rPr>
              <a:t>power.</a:t>
            </a:r>
          </a:p>
          <a:p>
            <a:pPr marL="0" marR="0">
              <a:lnSpc>
                <a:spcPts val="1580"/>
              </a:lnSpc>
              <a:spcBef>
                <a:spcPts val="197"/>
              </a:spcBef>
              <a:spcAft>
                <a:spcPct val="0"/>
              </a:spcAft>
            </a:pPr>
            <a:r>
              <a:rPr sz="1450" b="1" spc="-17">
                <a:solidFill>
                  <a:srgbClr val="ED008D"/>
                </a:solidFill>
                <a:latin typeface="Times New Roman"/>
                <a:cs typeface="Times New Roman"/>
              </a:rPr>
              <a:t>Solution: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43559" y="2332981"/>
            <a:ext cx="3553396" cy="4910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0"/>
              </a:lnSpc>
              <a:spcBef>
                <a:spcPct val="0"/>
              </a:spcBef>
              <a:spcAft>
                <a:spcPct val="0"/>
              </a:spcAft>
            </a:pPr>
            <a:r>
              <a:rPr sz="1450" spc="2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5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54">
                <a:solidFill>
                  <a:srgbClr val="000000"/>
                </a:solidFill>
                <a:latin typeface="Times New Roman"/>
                <a:cs typeface="Times New Roman"/>
              </a:rPr>
              <a:t>maximum</a:t>
            </a:r>
            <a:r>
              <a:rPr sz="145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18">
                <a:solidFill>
                  <a:srgbClr val="000000"/>
                </a:solidFill>
                <a:latin typeface="Times New Roman"/>
                <a:cs typeface="Times New Roman"/>
              </a:rPr>
              <a:t>power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18">
                <a:solidFill>
                  <a:srgbClr val="000000"/>
                </a:solidFill>
                <a:latin typeface="Times New Roman"/>
                <a:cs typeface="Times New Roman"/>
              </a:rPr>
              <a:t>transferred,</a:t>
            </a:r>
            <a:r>
              <a:rPr sz="1450" spc="4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sz="1350" baseline="-15517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1350" spc="-59" baseline="-155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sz="1450" spc="-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10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sz="1350" spc="50" baseline="-15517">
                <a:solidFill>
                  <a:srgbClr val="000000"/>
                </a:solidFill>
                <a:latin typeface="Times New Roman"/>
                <a:cs typeface="Times New Roman"/>
              </a:rPr>
              <a:t>Th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592580" y="2682057"/>
            <a:ext cx="249538" cy="3261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43"/>
              </a:lnSpc>
              <a:spcBef>
                <a:spcPct val="0"/>
              </a:spcBef>
              <a:spcAft>
                <a:spcPct val="0"/>
              </a:spcAft>
            </a:pPr>
            <a:r>
              <a:rPr sz="950">
                <a:solidFill>
                  <a:srgbClr val="000000"/>
                </a:solidFill>
                <a:latin typeface="Cambria Math"/>
                <a:cs typeface="Cambria Math"/>
              </a:rPr>
              <a:t>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306449" y="2721580"/>
            <a:ext cx="430649" cy="391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6"/>
              </a:lnSpc>
              <a:spcBef>
                <a:spcPct val="0"/>
              </a:spcBef>
              <a:spcAft>
                <a:spcPct val="0"/>
              </a:spcAft>
            </a:pPr>
            <a:r>
              <a:rPr sz="1800" spc="103" baseline="31578">
                <a:solidFill>
                  <a:srgbClr val="000000"/>
                </a:solidFill>
                <a:latin typeface="Cambria Math"/>
                <a:cs typeface="Cambria Math"/>
              </a:rPr>
              <a:t>V</a:t>
            </a:r>
            <a:r>
              <a:rPr sz="950" spc="37">
                <a:solidFill>
                  <a:srgbClr val="000000"/>
                </a:solidFill>
                <a:latin typeface="Cambria Math"/>
                <a:cs typeface="Cambria Math"/>
              </a:rPr>
              <a:t>Th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43559" y="2828663"/>
            <a:ext cx="989020" cy="476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0"/>
              </a:lnSpc>
              <a:spcBef>
                <a:spcPct val="0"/>
              </a:spcBef>
              <a:spcAft>
                <a:spcPct val="0"/>
              </a:spcAft>
            </a:pP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&amp;</a:t>
            </a:r>
            <a:r>
              <a:rPr sz="1450" spc="6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1450" spc="14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83453" y="2828663"/>
            <a:ext cx="1175813" cy="476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0"/>
              </a:lnSpc>
              <a:spcBef>
                <a:spcPct val="0"/>
              </a:spcBef>
              <a:spcAft>
                <a:spcPct val="0"/>
              </a:spcAft>
            </a:pPr>
            <a:r>
              <a:rPr sz="1450" b="1" spc="-18">
                <a:solidFill>
                  <a:srgbClr val="00B050"/>
                </a:solidFill>
                <a:latin typeface="Times New Roman"/>
                <a:cs typeface="Times New Roman"/>
              </a:rPr>
              <a:t>Figure</a:t>
            </a:r>
            <a:r>
              <a:rPr sz="1450" b="1" spc="-14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sz="1450" b="1">
                <a:solidFill>
                  <a:srgbClr val="00B050"/>
                </a:solidFill>
                <a:latin typeface="Times New Roman"/>
                <a:cs typeface="Times New Roman"/>
              </a:rPr>
              <a:t>(9.6)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25194" y="2916935"/>
            <a:ext cx="368237" cy="2980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 spc="-25">
                <a:solidFill>
                  <a:srgbClr val="000000"/>
                </a:solidFill>
                <a:latin typeface="Times New Roman"/>
                <a:cs typeface="Times New Roman"/>
              </a:rPr>
              <a:t>max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296924" y="2959958"/>
            <a:ext cx="563999" cy="4390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6"/>
              </a:lnSpc>
              <a:spcBef>
                <a:spcPct val="0"/>
              </a:spcBef>
              <a:spcAft>
                <a:spcPct val="0"/>
              </a:spcAft>
            </a:pPr>
            <a:r>
              <a:rPr sz="1200" spc="46">
                <a:solidFill>
                  <a:srgbClr val="000000"/>
                </a:solidFill>
                <a:latin typeface="Cambria Math"/>
                <a:cs typeface="Cambria Math"/>
              </a:rPr>
              <a:t>4R</a:t>
            </a:r>
            <a:r>
              <a:rPr sz="1400" spc="37" baseline="-25000">
                <a:solidFill>
                  <a:srgbClr val="000000"/>
                </a:solidFill>
                <a:latin typeface="Cambria Math"/>
                <a:cs typeface="Cambria Math"/>
              </a:rPr>
              <a:t>Th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43559" y="3305547"/>
            <a:ext cx="2289607" cy="476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0"/>
              </a:lnSpc>
              <a:spcBef>
                <a:spcPct val="0"/>
              </a:spcBef>
              <a:spcAft>
                <a:spcPct val="0"/>
              </a:spcAft>
            </a:pPr>
            <a:r>
              <a:rPr sz="1450" spc="17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sz="1450" spc="-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7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5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31">
                <a:solidFill>
                  <a:srgbClr val="000000"/>
                </a:solidFill>
                <a:latin typeface="Times New Roman"/>
                <a:cs typeface="Times New Roman"/>
              </a:rPr>
              <a:t>must</a:t>
            </a:r>
            <a:r>
              <a:rPr sz="145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 spc="-37">
                <a:solidFill>
                  <a:srgbClr val="000000"/>
                </a:solidFill>
                <a:latin typeface="Times New Roman"/>
                <a:cs typeface="Times New Roman"/>
              </a:rPr>
              <a:t>find</a:t>
            </a:r>
            <a:r>
              <a:rPr sz="145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sz="1450" spc="10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&amp;</a:t>
            </a:r>
            <a:r>
              <a:rPr sz="1450" spc="-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sz="1450" spc="6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5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869185" y="3393820"/>
            <a:ext cx="304800" cy="2980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 spc="50">
                <a:solidFill>
                  <a:srgbClr val="000000"/>
                </a:solidFill>
                <a:latin typeface="Times New Roman"/>
                <a:cs typeface="Times New Roman"/>
              </a:rPr>
              <a:t>Th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355595" y="3393820"/>
            <a:ext cx="304800" cy="2980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 spc="50">
                <a:solidFill>
                  <a:srgbClr val="000000"/>
                </a:solidFill>
                <a:latin typeface="Times New Roman"/>
                <a:cs typeface="Times New Roman"/>
              </a:rPr>
              <a:t>Th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729101" y="10070951"/>
            <a:ext cx="354378" cy="3839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73"/>
              </a:lnSpc>
              <a:spcBef>
                <a:spcPct val="0"/>
              </a:spcBef>
              <a:spcAft>
                <a:spcPct val="0"/>
              </a:spcAft>
            </a:pPr>
            <a:r>
              <a:rPr sz="1100" spc="-33">
                <a:solidFill>
                  <a:srgbClr val="000000"/>
                </a:solidFill>
                <a:latin typeface="Calibri"/>
                <a:cs typeface="Calibri"/>
              </a:rPr>
              <a:t>91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35</Paragraphs>
  <Slides>1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Theme Office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2019-10-29T09:33:15Z</dcterms:modified>
</cp:coreProperties>
</file>